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1" r:id="rId4"/>
    <p:sldId id="259" r:id="rId5"/>
    <p:sldId id="268" r:id="rId6"/>
    <p:sldId id="270" r:id="rId7"/>
    <p:sldId id="274" r:id="rId8"/>
    <p:sldId id="275" r:id="rId9"/>
    <p:sldId id="277" r:id="rId10"/>
    <p:sldId id="279" r:id="rId11"/>
    <p:sldId id="278" r:id="rId12"/>
    <p:sldId id="280" r:id="rId13"/>
    <p:sldId id="281" r:id="rId14"/>
    <p:sldId id="282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664"/>
    <a:srgbClr val="ED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F436-0724-4431-9714-3BE1A9EBDF1F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40C2-4A04-4EDF-9DCB-FD985F205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13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40C2-4A04-4EDF-9DCB-FD985F205FA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8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47E6F-58A1-CAFA-ECE4-A42B145B0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5122B7-B1F8-A965-C6E0-8D89EB67D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CEE32B-9FA7-AFD6-DB03-003673ED2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E4605E-37DF-5ACD-8AE3-BFA38D2CC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40C2-4A04-4EDF-9DCB-FD985F205FA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3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40C2-4A04-4EDF-9DCB-FD985F205FA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C1BD8-3224-E7DF-EDCF-7CD7ACC35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CC8EE1-5FF6-95F8-C981-D04FECCAE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BEBCB-27FB-CBF5-F70F-921CE39D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D735F-EE4E-C56F-35A1-B89DB8D1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684869-A76C-95C2-E99A-20A5C4F7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8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27B9A-1352-4DF3-688C-A9795B9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200F3B-E8E2-9F73-37ED-7766DD3C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FF1A17-9080-F53A-82EE-3B931967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65CE81-D364-97EF-EE85-2507411A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7A3D21-D39C-52D0-8A76-17B4ABED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49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A3206C-CD3F-CFF9-C642-322132C3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E7B60A-B690-1F10-49FB-874AF573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FF44E-B70C-47BC-7EBB-EE9D82BE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E3280A-5DD7-FC6B-1D9D-E53DD31F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2C4A47-2DB6-715A-8211-2E1D81A0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5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6738B-A12E-7DBE-AAA6-ED9F36C3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B4FE75-CF14-1125-C742-61AFE34B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D3E34-D387-3D0F-49D0-6CEA59B5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08D98D-429B-9704-31D6-B9862D22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ACFAF9-2613-AA81-B7C7-FA02C7A0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93599-5B3A-5FDB-B836-16BF060D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381F4-019E-5CEB-9E50-61781EE26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2E1985-1A71-318B-D6C3-713C9946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6E48E-4B2F-2690-DFDE-F7130D27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ECB51-78E6-C2E6-643E-D5D4F845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40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C99D6-5285-B291-0580-00196137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E0304-C818-7370-E697-3092DFFA7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855F12-32F3-9870-21AD-3A61378DB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C25973-C152-F83F-F4F3-81C1C767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5C578D-63B3-EEC8-7769-5A04066A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41317-FFEB-84D3-611E-5A50F703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4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C8F2B-D541-DD89-BAA5-56716816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496EFB-1137-2DAC-D953-548454364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0C1F9F-3CF9-F7D6-4592-A0CB28A0A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F630B2-B85B-3339-DB06-688375659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3E0857-FB7E-8480-C6B4-500544764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6CF3A91-907E-1A6F-E52C-D02FE988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F0C68A-5F28-B213-67F4-9E0125A4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57DF67-D3A1-6330-D530-250DD008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81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7F38D-8895-8526-35BF-AFAAA5A8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E2C620-5DE1-7BF3-B7C1-DFD0B980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27F80D-0F22-6A91-F5EE-8481CD29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3E1679-58A4-2E22-AC2D-27366FA4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1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2C25FB-33BC-4538-244D-9C3AE0BE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945723-40BB-4A14-D0E9-FC42A50D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661321-F3E6-2EEF-CDC2-DC721EF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3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1EAB8-2748-BD7A-CCAB-16482134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D9371-5008-A683-8DC6-BF05378B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68314A-087C-407D-F975-269D455BA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004738-7761-F5D7-C6D5-DE16A571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C76AF5-6D6E-7073-FC79-87B442D8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C9642A-5B0B-596C-B8D4-F584A7F1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0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CE300-A020-7109-9ACE-5048EF2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BACCDF1-40B6-54DD-671D-82BA5B5A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AE1441-DFBB-CCD7-B39E-170135E2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56F4D9-01C2-5858-9B6A-A24FE554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A7DB43-CEC4-01D4-F9B9-ECF648D1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80AFF1-A5EE-195A-D08D-9FA9E012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1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BA5A66-98A7-B2F1-63EB-17A0B62A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496C54-81BA-E95D-5049-29C9538F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334059-A45C-EB9F-D185-8A2A8EEC8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F7A1D-41D7-4AB7-875C-4DECE206771D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A2664-60BE-3BFD-6D65-89495E96F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12CE6-56B6-0FC0-0063-3DEF54923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232D0-28BA-4260-B0FC-D88CBCF58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0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045CF68C-6884-14E1-91A5-FE9C009B4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3DF8EA9B-0B43-E405-6CB6-50AA2DEC6408}"/>
              </a:ext>
            </a:extLst>
          </p:cNvPr>
          <p:cNvSpPr txBox="1">
            <a:spLocks/>
          </p:cNvSpPr>
          <p:nvPr/>
        </p:nvSpPr>
        <p:spPr>
          <a:xfrm>
            <a:off x="-532878" y="5811529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ED6B24"/>
                </a:solidFill>
              </a:rPr>
              <a:t>GOOGLE MEU NEGÓCIO (GMB</a:t>
            </a:r>
            <a:r>
              <a:rPr lang="pt-BR" sz="4000" dirty="0">
                <a:solidFill>
                  <a:srgbClr val="ED6B24"/>
                </a:solidFill>
              </a:rPr>
              <a:t>)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64A8F43D-8162-B80F-5F2C-48393C32C6B8}"/>
              </a:ext>
            </a:extLst>
          </p:cNvPr>
          <p:cNvSpPr txBox="1">
            <a:spLocks/>
          </p:cNvSpPr>
          <p:nvPr/>
        </p:nvSpPr>
        <p:spPr>
          <a:xfrm>
            <a:off x="-370647" y="1047799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/>
              <a:t>GUIA DE CRIAÇÃO</a:t>
            </a:r>
          </a:p>
          <a:p>
            <a:pPr algn="ctr"/>
            <a:r>
              <a:rPr lang="pt-BR" sz="5400" dirty="0"/>
              <a:t>E PADRONIZAÇÃO</a:t>
            </a:r>
          </a:p>
        </p:txBody>
      </p:sp>
    </p:spTree>
    <p:extLst>
      <p:ext uri="{BB962C8B-B14F-4D97-AF65-F5344CB8AC3E}">
        <p14:creationId xmlns:p14="http://schemas.microsoft.com/office/powerpoint/2010/main" val="309326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A461-D5A3-467B-4CDB-A03817D68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09A1882-FF0D-CF82-B877-319196FB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" y="0"/>
            <a:ext cx="12192000" cy="6857143"/>
          </a:xfrm>
          <a:prstGeom prst="rect">
            <a:avLst/>
          </a:prstGeom>
        </p:spPr>
      </p:pic>
      <p:sp>
        <p:nvSpPr>
          <p:cNvPr id="16" name="Rectangle: Rounded Corners 46">
            <a:extLst>
              <a:ext uri="{FF2B5EF4-FFF2-40B4-BE49-F238E27FC236}">
                <a16:creationId xmlns:a16="http://schemas.microsoft.com/office/drawing/2014/main" id="{C1F7C4A4-DBA5-B292-6796-460EE2310500}"/>
              </a:ext>
            </a:extLst>
          </p:cNvPr>
          <p:cNvSpPr/>
          <p:nvPr/>
        </p:nvSpPr>
        <p:spPr>
          <a:xfrm>
            <a:off x="8208331" y="1982844"/>
            <a:ext cx="3390512" cy="3192002"/>
          </a:xfrm>
          <a:prstGeom prst="roundRect">
            <a:avLst>
              <a:gd name="adj" fmla="val 3142"/>
            </a:avLst>
          </a:prstGeom>
          <a:noFill/>
          <a:ln w="6350">
            <a:solidFill>
              <a:srgbClr val="FF5F05"/>
            </a:solidFill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C6988050-8C37-1CB6-B7B8-E75098738B10}"/>
              </a:ext>
            </a:extLst>
          </p:cNvPr>
          <p:cNvSpPr/>
          <p:nvPr/>
        </p:nvSpPr>
        <p:spPr>
          <a:xfrm>
            <a:off x="508245" y="1950052"/>
            <a:ext cx="3308900" cy="3192001"/>
          </a:xfrm>
          <a:prstGeom prst="roundRect">
            <a:avLst>
              <a:gd name="adj" fmla="val 3142"/>
            </a:avLst>
          </a:prstGeom>
          <a:solidFill>
            <a:schemeClr val="bg1"/>
          </a:solidFill>
          <a:ln w="6350">
            <a:solidFill>
              <a:srgbClr val="FF5F05"/>
            </a:solidFill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597B89D0-8FCE-FBEF-ACAE-E1C1B428EDE6}"/>
              </a:ext>
            </a:extLst>
          </p:cNvPr>
          <p:cNvSpPr/>
          <p:nvPr/>
        </p:nvSpPr>
        <p:spPr>
          <a:xfrm>
            <a:off x="4317482" y="1982844"/>
            <a:ext cx="3390512" cy="3192002"/>
          </a:xfrm>
          <a:prstGeom prst="roundRect">
            <a:avLst>
              <a:gd name="adj" fmla="val 3142"/>
            </a:avLst>
          </a:prstGeom>
          <a:solidFill>
            <a:srgbClr val="FF5F05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ADE453-EA94-B204-F2B0-B7DDC70A1C3A}"/>
              </a:ext>
            </a:extLst>
          </p:cNvPr>
          <p:cNvSpPr txBox="1"/>
          <p:nvPr/>
        </p:nvSpPr>
        <p:spPr>
          <a:xfrm>
            <a:off x="4372924" y="2014019"/>
            <a:ext cx="319208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Fachada da loja ou imagem institucional aprovada pela franqueadora;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Boa iluminação;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Sem artes promocionais.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054801-929D-8B75-0FCC-DD8AEF962376}"/>
              </a:ext>
            </a:extLst>
          </p:cNvPr>
          <p:cNvSpPr txBox="1"/>
          <p:nvPr/>
        </p:nvSpPr>
        <p:spPr>
          <a:xfrm>
            <a:off x="569618" y="2014019"/>
            <a:ext cx="32475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Logotipo oficial Avelloz (versão azul) fornecido pelo departamento de marketing da Avelloz Motos;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Fundo limpo;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Sem distorções;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Centralizado.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F69BE5E-A27D-8D4B-1683-1FE7F4FC33FC}"/>
              </a:ext>
            </a:extLst>
          </p:cNvPr>
          <p:cNvSpPr txBox="1">
            <a:spLocks/>
          </p:cNvSpPr>
          <p:nvPr/>
        </p:nvSpPr>
        <p:spPr>
          <a:xfrm>
            <a:off x="467739" y="148227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Foto de Perfil</a:t>
            </a:r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3D194DBF-A69E-E5E1-EAD9-E6218763CC4C}"/>
              </a:ext>
            </a:extLst>
          </p:cNvPr>
          <p:cNvSpPr txBox="1">
            <a:spLocks/>
          </p:cNvSpPr>
          <p:nvPr/>
        </p:nvSpPr>
        <p:spPr>
          <a:xfrm>
            <a:off x="4215603" y="151149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9" name="Espaço Reservado para Texto 9">
            <a:extLst>
              <a:ext uri="{FF2B5EF4-FFF2-40B4-BE49-F238E27FC236}">
                <a16:creationId xmlns:a16="http://schemas.microsoft.com/office/drawing/2014/main" id="{17F6F7DF-7482-46F2-64A7-5EA2D39960B1}"/>
              </a:ext>
            </a:extLst>
          </p:cNvPr>
          <p:cNvSpPr txBox="1">
            <a:spLocks/>
          </p:cNvSpPr>
          <p:nvPr/>
        </p:nvSpPr>
        <p:spPr>
          <a:xfrm>
            <a:off x="8124686" y="151149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Fotos adicionais</a:t>
            </a:r>
            <a:r>
              <a:rPr lang="pt-BR" sz="18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Espaço Reservado para Texto 9">
            <a:extLst>
              <a:ext uri="{FF2B5EF4-FFF2-40B4-BE49-F238E27FC236}">
                <a16:creationId xmlns:a16="http://schemas.microsoft.com/office/drawing/2014/main" id="{782E85BF-92B0-917B-81F1-C9D524B89F48}"/>
              </a:ext>
            </a:extLst>
          </p:cNvPr>
          <p:cNvSpPr txBox="1">
            <a:spLocks/>
          </p:cNvSpPr>
          <p:nvPr/>
        </p:nvSpPr>
        <p:spPr>
          <a:xfrm>
            <a:off x="4233837" y="151853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Foto de Capa</a:t>
            </a:r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6AF7ED-3F2C-B5FE-5349-E842F8500194}"/>
              </a:ext>
            </a:extLst>
          </p:cNvPr>
          <p:cNvSpPr txBox="1"/>
          <p:nvPr/>
        </p:nvSpPr>
        <p:spPr>
          <a:xfrm>
            <a:off x="8389026" y="2164285"/>
            <a:ext cx="30257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Fachada externa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Interior da loja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Equipe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Modelos de motos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Oficina (se houver)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Mínimo recomendado: 10 fotos</a:t>
            </a:r>
            <a:endParaRPr lang="pt-BR" sz="1400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6E49184-90F0-9B6B-F9D0-ECC5A43DF409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Fotos e Identidade visual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27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2B6F3-22CF-3745-96CF-A4BFA19EC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A9B5AD0-6E14-3281-D24D-CEE82DE75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E65CB62-7AE6-E49C-942E-FA9515E05B35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Postagens no GMB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095D39-ACEC-D71F-3B15-6A0D552806D8}"/>
              </a:ext>
            </a:extLst>
          </p:cNvPr>
          <p:cNvSpPr txBox="1"/>
          <p:nvPr/>
        </p:nvSpPr>
        <p:spPr>
          <a:xfrm>
            <a:off x="645607" y="1644046"/>
            <a:ext cx="6094324" cy="440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425"/>
              </a:lnSpc>
              <a:buNone/>
            </a:pPr>
            <a:r>
              <a:rPr lang="pt-BR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Frequência recomendada</a:t>
            </a: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:</a:t>
            </a: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1 a 2 postagens por semana</a:t>
            </a: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</a:b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425"/>
              </a:lnSpc>
              <a:buNone/>
            </a:pPr>
            <a:endParaRPr lang="pt-BR" b="1" i="0" u="none" strike="noStrike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endParaRPr lang="pt-BR" b="1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r>
              <a:rPr lang="pt-BR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Tipos de conteúdo:</a:t>
            </a: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425"/>
              </a:lnSpc>
              <a:buNone/>
            </a:pP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Lançamentos de modelos</a:t>
            </a:r>
            <a:r>
              <a:rPr lang="en-US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Conteúdos institucionais</a:t>
            </a:r>
            <a:r>
              <a:rPr lang="en-US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Datas comemorativas</a:t>
            </a:r>
            <a:r>
              <a:rPr lang="en-US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Serviços e diferenciais</a:t>
            </a: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Evitar:</a:t>
            </a:r>
          </a:p>
          <a:p>
            <a:pPr algn="l" rtl="0" fontAlgn="base">
              <a:lnSpc>
                <a:spcPts val="1425"/>
              </a:lnSpc>
            </a:pP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Promoções agressivas sem aprovação;</a:t>
            </a:r>
          </a:p>
          <a:p>
            <a:pPr algn="l" rtl="0" fontAlgn="base">
              <a:lnSpc>
                <a:spcPts val="1425"/>
              </a:lnSpc>
            </a:pP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Artes 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fora do padrão da marca.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BCF4842-A48F-B099-08F7-499A7A14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4" y="1442448"/>
            <a:ext cx="5030463" cy="45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3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F8182-33F9-B98C-410F-0B6C76EF5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23387DA4-3716-269D-D4D9-B13F974A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9F150057-57CF-C2CE-DC5E-DDD18A7C12DA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Avaliações e Reputação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EB1F3A-9D6A-2D41-C5B1-1D363BF23266}"/>
              </a:ext>
            </a:extLst>
          </p:cNvPr>
          <p:cNvSpPr txBox="1"/>
          <p:nvPr/>
        </p:nvSpPr>
        <p:spPr>
          <a:xfrm>
            <a:off x="854520" y="1922722"/>
            <a:ext cx="6174658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75"/>
              </a:lnSpc>
            </a:pPr>
            <a:r>
              <a:rPr lang="en-US" sz="18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Boas </a:t>
            </a:r>
            <a:r>
              <a:rPr lang="en-US" sz="1800" b="1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práticas</a:t>
            </a:r>
            <a:r>
              <a:rPr lang="en-US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Incentivar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clientes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satisfeitos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avaliarem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, é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interessante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ter um totem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ou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testeira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de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computador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com QR code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loja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pra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avaliarem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no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momento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da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compra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.</a:t>
            </a:r>
            <a:endParaRPr lang="en-US" sz="1800" b="0" i="0" u="none" strike="noStrike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Responder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todas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as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avaliações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o mais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rápido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possível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.</a:t>
            </a:r>
            <a:endParaRPr lang="en-US" sz="1800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575"/>
              </a:lnSpc>
            </a:pP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Manter tom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educado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e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institucional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.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2708A8-E952-3453-D66D-DF015051D15D}"/>
              </a:ext>
            </a:extLst>
          </p:cNvPr>
          <p:cNvSpPr txBox="1"/>
          <p:nvPr/>
        </p:nvSpPr>
        <p:spPr>
          <a:xfrm>
            <a:off x="962675" y="4066899"/>
            <a:ext cx="6174658" cy="17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75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575"/>
              </a:lnSpc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ts val="1575"/>
              </a:lnSpc>
            </a:pPr>
            <a:r>
              <a:rPr lang="en-US" sz="1800" b="1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Resposta</a:t>
            </a:r>
            <a:r>
              <a:rPr lang="en-US" sz="18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padrão</a:t>
            </a:r>
            <a:r>
              <a:rPr lang="en-US" sz="18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US" sz="1800" b="1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exemplo</a:t>
            </a:r>
            <a:r>
              <a:rPr lang="en-US" sz="18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algn="l" rtl="0" fontAlgn="base">
              <a:lnSpc>
                <a:spcPts val="1575"/>
              </a:lnSpc>
            </a:pPr>
            <a:r>
              <a:rPr lang="en-US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575"/>
              </a:lnSpc>
            </a:pP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Agradecemos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sua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avaliação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!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Ficamos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felizes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em saber da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sua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experiência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com a Avelloz Motos. Conte sempre com a </a:t>
            </a:r>
            <a:r>
              <a:rPr lang="en-US" sz="1800" b="0" i="0" u="none" strike="noStrike" dirty="0" err="1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nossa</a:t>
            </a:r>
            <a:r>
              <a:rPr lang="en-US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 equipe.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Imagem 3" descr="Tela de um aparelho celular&#10;&#10;O conteúdo gerado por IA pode estar incorreto.">
            <a:extLst>
              <a:ext uri="{FF2B5EF4-FFF2-40B4-BE49-F238E27FC236}">
                <a16:creationId xmlns:a16="http://schemas.microsoft.com/office/drawing/2014/main" id="{9D3972DD-27BB-9D08-52B0-4D79699E1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3" y="1473574"/>
            <a:ext cx="4111122" cy="4111122"/>
          </a:xfrm>
          <a:prstGeom prst="roundRect">
            <a:avLst/>
          </a:prstGeom>
        </p:spPr>
      </p:pic>
      <p:pic>
        <p:nvPicPr>
          <p:cNvPr id="7" name="Imagem 6" descr="Código QR&#10;&#10;O conteúdo gerado por IA pode estar incorreto.">
            <a:extLst>
              <a:ext uri="{FF2B5EF4-FFF2-40B4-BE49-F238E27FC236}">
                <a16:creationId xmlns:a16="http://schemas.microsoft.com/office/drawing/2014/main" id="{54D6F7E3-3556-0FF8-5DD8-F4D9AA34E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87" y="2482673"/>
            <a:ext cx="385229" cy="3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4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1A20-3923-FC4D-92C6-5E829BC7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8CE8661-B9FA-F1E3-838D-03D9C13C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9ABBC50-907E-1C5C-1A90-E3FB590FF3CF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Permissão e Gestão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CaixaDeTexto 31">
            <a:extLst>
              <a:ext uri="{FF2B5EF4-FFF2-40B4-BE49-F238E27FC236}">
                <a16:creationId xmlns:a16="http://schemas.microsoft.com/office/drawing/2014/main" id="{88DE9D33-23C9-D9C9-6260-2C295EF4418A}"/>
              </a:ext>
            </a:extLst>
          </p:cNvPr>
          <p:cNvSpPr txBox="1"/>
          <p:nvPr/>
        </p:nvSpPr>
        <p:spPr>
          <a:xfrm>
            <a:off x="589395" y="1940200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O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franqueado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pode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atuar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como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administrador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do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perfil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A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franqueadora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deve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ser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adicionada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como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PROPRIETÁRIA,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especialmente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se o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perfil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já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estiver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em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funcionamento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Não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remover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acessos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da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franqueadora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sem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autorização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prévia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.</a:t>
            </a:r>
            <a:b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endParaRPr lang="en-US" sz="17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57150">
              <a:lnSpc>
                <a:spcPct val="90000"/>
              </a:lnSpc>
            </a:pP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A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franqueadora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poderá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:</a:t>
            </a:r>
          </a:p>
          <a:p>
            <a:pPr marL="57150">
              <a:lnSpc>
                <a:spcPct val="90000"/>
              </a:lnSpc>
            </a:pPr>
            <a:endParaRPr lang="en-US" sz="17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4000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Solicitar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ajustes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;</a:t>
            </a:r>
          </a:p>
          <a:p>
            <a:pPr marL="4000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Auditar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periodicamente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as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fichas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;</a:t>
            </a:r>
          </a:p>
          <a:p>
            <a:pPr marL="4000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Solicitar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fotos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atualizadas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;</a:t>
            </a:r>
          </a:p>
          <a:p>
            <a:pPr marL="4000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Corrigir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informações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 fora do </a:t>
            </a:r>
            <a:r>
              <a:rPr lang="en-US" sz="17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padrão</a:t>
            </a:r>
            <a:r>
              <a:rPr lang="en-US" sz="1700" dirty="0">
                <a:solidFill>
                  <a:srgbClr val="1E3664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074" name="Picture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A058F9C-A740-FD3C-3DF8-90ECA39C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11" y="1146264"/>
            <a:ext cx="3590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AA78E1A-AD55-54D0-6D06-D22A1291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57" y="2428534"/>
            <a:ext cx="3486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7E56C049-A40D-B038-C28A-95EB6EE3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2" y="3600889"/>
            <a:ext cx="34385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C9AEF7-A11C-9252-220A-F6B4245D6836}"/>
              </a:ext>
            </a:extLst>
          </p:cNvPr>
          <p:cNvSpPr/>
          <p:nvPr/>
        </p:nvSpPr>
        <p:spPr>
          <a:xfrm>
            <a:off x="6602604" y="1471272"/>
            <a:ext cx="1784869" cy="349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2A83CB0-DCAC-33F0-AD38-4C09B90C1630}"/>
              </a:ext>
            </a:extLst>
          </p:cNvPr>
          <p:cNvSpPr/>
          <p:nvPr/>
        </p:nvSpPr>
        <p:spPr>
          <a:xfrm>
            <a:off x="8216774" y="3291331"/>
            <a:ext cx="882975" cy="275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A83CB0-DCAC-33F0-AD38-4C09B90C1630}"/>
              </a:ext>
            </a:extLst>
          </p:cNvPr>
          <p:cNvSpPr/>
          <p:nvPr/>
        </p:nvSpPr>
        <p:spPr>
          <a:xfrm>
            <a:off x="6597463" y="3910018"/>
            <a:ext cx="3238622" cy="458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BFE0AC8-39ED-D559-7E13-8D788AAEBE58}"/>
              </a:ext>
            </a:extLst>
          </p:cNvPr>
          <p:cNvCxnSpPr/>
          <p:nvPr/>
        </p:nvCxnSpPr>
        <p:spPr>
          <a:xfrm>
            <a:off x="5909187" y="1661652"/>
            <a:ext cx="5112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ACB636C-3BE6-CEE9-2513-99166FD3C6F1}"/>
              </a:ext>
            </a:extLst>
          </p:cNvPr>
          <p:cNvCxnSpPr/>
          <p:nvPr/>
        </p:nvCxnSpPr>
        <p:spPr>
          <a:xfrm flipH="1">
            <a:off x="9232490" y="3429000"/>
            <a:ext cx="603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AE667AF-9AFE-C5B6-C047-AA5EC892A036}"/>
              </a:ext>
            </a:extLst>
          </p:cNvPr>
          <p:cNvCxnSpPr/>
          <p:nvPr/>
        </p:nvCxnSpPr>
        <p:spPr>
          <a:xfrm>
            <a:off x="5663381" y="4139436"/>
            <a:ext cx="688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31">
            <a:extLst>
              <a:ext uri="{FF2B5EF4-FFF2-40B4-BE49-F238E27FC236}">
                <a16:creationId xmlns:a16="http://schemas.microsoft.com/office/drawing/2014/main" id="{E3653571-37E4-3921-BB87-3E637BA85E70}"/>
              </a:ext>
            </a:extLst>
          </p:cNvPr>
          <p:cNvSpPr txBox="1"/>
          <p:nvPr/>
        </p:nvSpPr>
        <p:spPr>
          <a:xfrm>
            <a:off x="5524383" y="1289930"/>
            <a:ext cx="1143234" cy="34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ED6B24"/>
                </a:solidFill>
                <a:latin typeface="+mj-lt"/>
              </a:rPr>
              <a:t>Passo 1</a:t>
            </a:r>
          </a:p>
        </p:txBody>
      </p:sp>
      <p:sp>
        <p:nvSpPr>
          <p:cNvPr id="17" name="CaixaDeTexto 31">
            <a:extLst>
              <a:ext uri="{FF2B5EF4-FFF2-40B4-BE49-F238E27FC236}">
                <a16:creationId xmlns:a16="http://schemas.microsoft.com/office/drawing/2014/main" id="{C79752C1-EA3C-9C59-4959-1B60A7EF02A2}"/>
              </a:ext>
            </a:extLst>
          </p:cNvPr>
          <p:cNvSpPr txBox="1"/>
          <p:nvPr/>
        </p:nvSpPr>
        <p:spPr>
          <a:xfrm>
            <a:off x="9078474" y="3077413"/>
            <a:ext cx="1143234" cy="34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ED6B24"/>
                </a:solidFill>
                <a:latin typeface="+mj-lt"/>
              </a:rPr>
              <a:t>Passo 2</a:t>
            </a:r>
          </a:p>
        </p:txBody>
      </p:sp>
      <p:sp>
        <p:nvSpPr>
          <p:cNvPr id="18" name="CaixaDeTexto 31">
            <a:extLst>
              <a:ext uri="{FF2B5EF4-FFF2-40B4-BE49-F238E27FC236}">
                <a16:creationId xmlns:a16="http://schemas.microsoft.com/office/drawing/2014/main" id="{30F643D5-103A-6B2B-47B3-A93BF67268F9}"/>
              </a:ext>
            </a:extLst>
          </p:cNvPr>
          <p:cNvSpPr txBox="1"/>
          <p:nvPr/>
        </p:nvSpPr>
        <p:spPr>
          <a:xfrm>
            <a:off x="5504487" y="3783063"/>
            <a:ext cx="1143234" cy="34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ED6B24"/>
                </a:solidFill>
                <a:latin typeface="+mj-lt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136932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5E57-61AB-A766-36A0-E6F31B2FC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98FD291-2240-347A-5950-B05681DE4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857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A6C8701A-AC6E-D81E-C3E3-E2F1EF7BE925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Considerações Finais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CaixaDeTexto 9">
            <a:extLst>
              <a:ext uri="{FF2B5EF4-FFF2-40B4-BE49-F238E27FC236}">
                <a16:creationId xmlns:a16="http://schemas.microsoft.com/office/drawing/2014/main" id="{C2C29672-FE96-AC43-A97D-860EA0F1CAEC}"/>
              </a:ext>
            </a:extLst>
          </p:cNvPr>
          <p:cNvSpPr txBox="1"/>
          <p:nvPr/>
        </p:nvSpPr>
        <p:spPr>
          <a:xfrm>
            <a:off x="835202" y="1979529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dirty="0">
                <a:solidFill>
                  <a:srgbClr val="1E3664"/>
                </a:solidFill>
                <a:latin typeface="Century Gothic" panose="020B0502020202020204" pitchFamily="34" charset="0"/>
              </a:rPr>
              <a:t>O não cumprimento deste guia pode impactar negativamente o posicionamento da unidade e da rede como um todo.</a:t>
            </a:r>
            <a:br>
              <a:rPr lang="pt-BR" sz="1900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br>
              <a:rPr lang="pt-BR" sz="1900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r>
              <a:rPr lang="pt-BR" sz="1900" dirty="0">
                <a:solidFill>
                  <a:srgbClr val="1E3664"/>
                </a:solidFill>
                <a:latin typeface="Century Gothic" panose="020B0502020202020204" pitchFamily="34" charset="0"/>
              </a:rPr>
              <a:t>A padronização do Google Meu Negócio é estratégica para fortalecer a presença digital da Avelloz Motos, gerar mais visitas às lojas e criar uma experiência consistente para o consumidor em qualquer cidade.</a:t>
            </a:r>
          </a:p>
          <a:p>
            <a:endParaRPr lang="pt-BR" sz="19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r>
              <a:rPr lang="pt-BR" sz="1900" dirty="0">
                <a:solidFill>
                  <a:srgbClr val="1E3664"/>
                </a:solidFill>
                <a:latin typeface="Century Gothic" panose="020B0502020202020204" pitchFamily="34" charset="0"/>
              </a:rPr>
              <a:t>Em caso de dúvidas, entre em contato com o time de marketing da franqueadora.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5124" name="Picture 4" descr="5 motivos para você usar o Google Meu Negócio - MKT Real">
            <a:extLst>
              <a:ext uri="{FF2B5EF4-FFF2-40B4-BE49-F238E27FC236}">
                <a16:creationId xmlns:a16="http://schemas.microsoft.com/office/drawing/2014/main" id="{E0086689-B10A-82E8-613B-D01C39FE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34" y="1979529"/>
            <a:ext cx="5332364" cy="2999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3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, Logotipo&#10;&#10;O conteúdo gerado por IA pode estar incorreto.">
            <a:extLst>
              <a:ext uri="{FF2B5EF4-FFF2-40B4-BE49-F238E27FC236}">
                <a16:creationId xmlns:a16="http://schemas.microsoft.com/office/drawing/2014/main" id="{0D2211ED-CB8F-0AD1-A9F4-9BC169F0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017B-59F1-601C-BF66-336F58814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E43114C-273F-1E3F-18D7-D2FF94435276}"/>
              </a:ext>
            </a:extLst>
          </p:cNvPr>
          <p:cNvSpPr/>
          <p:nvPr/>
        </p:nvSpPr>
        <p:spPr>
          <a:xfrm>
            <a:off x="5782638" y="0"/>
            <a:ext cx="6409362" cy="6858000"/>
          </a:xfrm>
          <a:prstGeom prst="rect">
            <a:avLst/>
          </a:prstGeom>
          <a:solidFill>
            <a:srgbClr val="1E36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11">
            <a:extLst>
              <a:ext uri="{FF2B5EF4-FFF2-40B4-BE49-F238E27FC236}">
                <a16:creationId xmlns:a16="http://schemas.microsoft.com/office/drawing/2014/main" id="{29E306AE-CB49-C9FE-7D5D-555FFC190FFD}"/>
              </a:ext>
            </a:extLst>
          </p:cNvPr>
          <p:cNvSpPr txBox="1">
            <a:spLocks/>
          </p:cNvSpPr>
          <p:nvPr/>
        </p:nvSpPr>
        <p:spPr>
          <a:xfrm>
            <a:off x="6096000" y="1905000"/>
            <a:ext cx="5699815" cy="4953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Century Gothic"/>
              </a:rPr>
              <a:t>O que é GMB ?..................................................................03</a:t>
            </a:r>
          </a:p>
          <a:p>
            <a:r>
              <a:rPr lang="pt-BR" sz="1600" dirty="0">
                <a:latin typeface="Century Gothic"/>
              </a:rPr>
              <a:t>O que o GMB permite?....................................................04</a:t>
            </a:r>
            <a:endParaRPr lang="pt-BR" sz="1600" dirty="0"/>
          </a:p>
          <a:p>
            <a:r>
              <a:rPr lang="pt-BR" sz="1600" dirty="0">
                <a:latin typeface="Century Gothic"/>
              </a:rPr>
              <a:t>Criação ou </a:t>
            </a:r>
            <a:r>
              <a:rPr lang="pt-BR" sz="1600" dirty="0" err="1">
                <a:latin typeface="Century Gothic"/>
              </a:rPr>
              <a:t>reividicação</a:t>
            </a:r>
            <a:r>
              <a:rPr lang="pt-BR" sz="1600" dirty="0">
                <a:latin typeface="Century Gothic"/>
              </a:rPr>
              <a:t> de conta................................05</a:t>
            </a:r>
          </a:p>
          <a:p>
            <a:r>
              <a:rPr lang="pt-BR" sz="1600" dirty="0">
                <a:latin typeface="Century Gothic"/>
              </a:rPr>
              <a:t>Padrões de cadastramento............................................06</a:t>
            </a:r>
            <a:endParaRPr lang="en-US" sz="1600" dirty="0">
              <a:latin typeface="Century Gothic"/>
            </a:endParaRPr>
          </a:p>
          <a:p>
            <a:r>
              <a:rPr lang="pt-BR" sz="1600" dirty="0">
                <a:latin typeface="Century Gothic"/>
              </a:rPr>
              <a:t>Horários de Funcionamento............................................07</a:t>
            </a:r>
          </a:p>
          <a:p>
            <a:r>
              <a:rPr lang="pt-BR" sz="1600" dirty="0">
                <a:latin typeface="Century Gothic"/>
              </a:rPr>
              <a:t>Descrição da empresa....................................................08</a:t>
            </a:r>
            <a:endParaRPr lang="pt-BR" sz="1600" dirty="0"/>
          </a:p>
          <a:p>
            <a:r>
              <a:rPr lang="pt-BR" sz="1600" dirty="0">
                <a:latin typeface="Century Gothic"/>
              </a:rPr>
              <a:t>Fotos e identidade visual.................................................09</a:t>
            </a:r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/>
              </a:rPr>
              <a:t>Postagens...........................................................................10</a:t>
            </a:r>
          </a:p>
          <a:p>
            <a:r>
              <a:rPr lang="pt-BR" sz="1600" dirty="0">
                <a:latin typeface="Century Gothic"/>
              </a:rPr>
              <a:t>Avaliação e Reputação..................................................11</a:t>
            </a:r>
          </a:p>
          <a:p>
            <a:r>
              <a:rPr lang="pt-BR" sz="1600" dirty="0">
                <a:latin typeface="Century Gothic"/>
              </a:rPr>
              <a:t>Permissão e gestão...........................................................12</a:t>
            </a:r>
          </a:p>
          <a:p>
            <a:r>
              <a:rPr lang="pt-BR" sz="1600" dirty="0">
                <a:latin typeface="Century Gothic"/>
              </a:rPr>
              <a:t>Considerações finais.........................................................13</a:t>
            </a:r>
          </a:p>
          <a:p>
            <a:endParaRPr lang="pt-BR" sz="1600" dirty="0">
              <a:latin typeface="Century Gothic"/>
            </a:endParaRPr>
          </a:p>
          <a:p>
            <a:endParaRPr lang="pt-BR" sz="1600" dirty="0">
              <a:latin typeface="Century Gothic"/>
            </a:endParaRPr>
          </a:p>
          <a:p>
            <a:endParaRPr lang="pt-BR" sz="1600" dirty="0">
              <a:latin typeface="Century Gothic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1E378F-6FCA-1D08-573C-41B27CD25560}"/>
              </a:ext>
            </a:extLst>
          </p:cNvPr>
          <p:cNvSpPr txBox="1"/>
          <p:nvPr/>
        </p:nvSpPr>
        <p:spPr>
          <a:xfrm>
            <a:off x="8162994" y="512680"/>
            <a:ext cx="139173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i="1" dirty="0">
                <a:solidFill>
                  <a:schemeClr val="bg1"/>
                </a:solidFill>
                <a:latin typeface="Century Gothic"/>
                <a:ea typeface="Verdana"/>
              </a:rPr>
              <a:t>ÍNDICE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75A75B-A9AA-4DB3-9BC6-1478CA530B2A}"/>
              </a:ext>
            </a:extLst>
          </p:cNvPr>
          <p:cNvSpPr txBox="1"/>
          <p:nvPr/>
        </p:nvSpPr>
        <p:spPr>
          <a:xfrm>
            <a:off x="828367" y="1934862"/>
            <a:ext cx="40484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Este guia tem como objetivo orientar os franqueados na criação, verificação, configuração e padronização do Google Meu Negócio (Google Business Profile), assegurando unidade de marca em toda a rede, melhor posicionamento nas buscas locais e maior geração de contatos qualificados para as lojas</a:t>
            </a:r>
          </a:p>
        </p:txBody>
      </p:sp>
    </p:spTree>
    <p:extLst>
      <p:ext uri="{BB962C8B-B14F-4D97-AF65-F5344CB8AC3E}">
        <p14:creationId xmlns:p14="http://schemas.microsoft.com/office/powerpoint/2010/main" val="132154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9C9EC06C-BB0A-7B3A-53BA-0305EC92478D}"/>
              </a:ext>
            </a:extLst>
          </p:cNvPr>
          <p:cNvSpPr txBox="1">
            <a:spLocks/>
          </p:cNvSpPr>
          <p:nvPr/>
        </p:nvSpPr>
        <p:spPr>
          <a:xfrm>
            <a:off x="-955665" y="364458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ED6B24"/>
                </a:solidFill>
              </a:rPr>
              <a:t>Google Meu Negócio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F08002-5C25-DAA3-C741-F73322538F18}"/>
              </a:ext>
            </a:extLst>
          </p:cNvPr>
          <p:cNvSpPr txBox="1"/>
          <p:nvPr/>
        </p:nvSpPr>
        <p:spPr>
          <a:xfrm>
            <a:off x="571541" y="2141905"/>
            <a:ext cx="48558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E3664"/>
                </a:solidFill>
                <a:latin typeface="Century Gothic" panose="020B0502020202020204" pitchFamily="34" charset="0"/>
              </a:rPr>
              <a:t>O Google Meu Negócio, atualmente chamado de Google Business Profile ou Google </a:t>
            </a:r>
            <a:r>
              <a:rPr lang="pt-BR" sz="2000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My</a:t>
            </a:r>
            <a:r>
              <a:rPr lang="pt-BR" sz="2000" dirty="0">
                <a:solidFill>
                  <a:srgbClr val="1E3664"/>
                </a:solidFill>
                <a:latin typeface="Century Gothic" panose="020B0502020202020204" pitchFamily="34" charset="0"/>
              </a:rPr>
              <a:t> Business, é uma ferramenta gratuita do Google que permite cadastrar, gerenciar e destacar empresas nos resultados de busca e no Google Maps, fortalecendo a presença digital da marca no ambiente local.</a:t>
            </a:r>
          </a:p>
        </p:txBody>
      </p:sp>
      <p:pic>
        <p:nvPicPr>
          <p:cNvPr id="1028" name="Picture 4" descr="Google Meu Negócio: 5 Razões para Otimizar Seu Perfil Ainda Hoje">
            <a:extLst>
              <a:ext uri="{FF2B5EF4-FFF2-40B4-BE49-F238E27FC236}">
                <a16:creationId xmlns:a16="http://schemas.microsoft.com/office/drawing/2014/main" id="{8BF0A67B-6470-A8BA-16F7-EBEB7DBA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54" y="2338238"/>
            <a:ext cx="5630814" cy="24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1F7B50E-0AB7-BCC4-D818-6943AF9B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CB2B49-6465-1377-30B6-9D188A257385}"/>
              </a:ext>
            </a:extLst>
          </p:cNvPr>
          <p:cNvSpPr txBox="1"/>
          <p:nvPr/>
        </p:nvSpPr>
        <p:spPr>
          <a:xfrm>
            <a:off x="245171" y="1922204"/>
            <a:ext cx="53782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Exibir informações oficiais da empresa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como nome, endereço, telefone, site e horário de funcionamento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Aumentar a visibilidade nas buscas locais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facilitando que clientes encontrem a loja no momento de decisão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Facilitar o contato direto com os clientes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por meio de ligações, rotas no mapa e mensagens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C209A6-CA30-1B91-A607-C00E3BFA935A}"/>
              </a:ext>
            </a:extLst>
          </p:cNvPr>
          <p:cNvSpPr txBox="1"/>
          <p:nvPr/>
        </p:nvSpPr>
        <p:spPr>
          <a:xfrm>
            <a:off x="5868587" y="1922204"/>
            <a:ext cx="6174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Reforçar a credibilidade e a confiança da marca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através de avaliações e comentários de consumidores</a:t>
            </a:r>
          </a:p>
          <a:p>
            <a:pPr marL="342900" indent="-342900">
              <a:buFont typeface="+mj-lt"/>
              <a:buAutoNum type="arabicPeriod" startAt="4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Publicar conteúdos relevantes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como fotos, ofertas, novidades e comunicados importantes</a:t>
            </a:r>
          </a:p>
          <a:p>
            <a:pPr marL="342900" indent="-342900">
              <a:buFont typeface="+mj-lt"/>
              <a:buAutoNum type="arabicPeriod" startAt="4"/>
            </a:pPr>
            <a:endParaRPr lang="pt-BR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solidFill>
                  <a:srgbClr val="1E3664"/>
                </a:solidFill>
                <a:latin typeface="Century Gothic" panose="020B0502020202020204" pitchFamily="34" charset="0"/>
              </a:rPr>
              <a:t>Gerar dados estratégicos</a:t>
            </a:r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, mostrando como os clientes encontram a empresa e interagem com o perfil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F5314CC5-BEBD-2E6A-6065-ED65DD7BE44B}"/>
              </a:ext>
            </a:extLst>
          </p:cNvPr>
          <p:cNvSpPr txBox="1">
            <a:spLocks/>
          </p:cNvSpPr>
          <p:nvPr/>
        </p:nvSpPr>
        <p:spPr>
          <a:xfrm>
            <a:off x="-863528" y="279304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ED6B24"/>
                </a:solidFill>
              </a:rPr>
              <a:t>O que o GMB permite ?</a:t>
            </a:r>
          </a:p>
        </p:txBody>
      </p:sp>
    </p:spTree>
    <p:extLst>
      <p:ext uri="{BB962C8B-B14F-4D97-AF65-F5344CB8AC3E}">
        <p14:creationId xmlns:p14="http://schemas.microsoft.com/office/powerpoint/2010/main" val="51962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49E35-F3A1-A2C3-B567-EBBEA615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3AE6BEC-2EE3-BD5E-3ED5-4CF880E1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1533C574-7B32-881B-C2D3-2DD918B8A8A4}"/>
              </a:ext>
            </a:extLst>
          </p:cNvPr>
          <p:cNvSpPr txBox="1">
            <a:spLocks/>
          </p:cNvSpPr>
          <p:nvPr/>
        </p:nvSpPr>
        <p:spPr>
          <a:xfrm>
            <a:off x="111162" y="239111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ED6B24"/>
                </a:solidFill>
              </a:rPr>
              <a:t>Criação ou Reivindicação da Conta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5A3A4C-1BF9-A291-D6BA-835E07E8C041}"/>
              </a:ext>
            </a:extLst>
          </p:cNvPr>
          <p:cNvSpPr txBox="1"/>
          <p:nvPr/>
        </p:nvSpPr>
        <p:spPr>
          <a:xfrm>
            <a:off x="359172" y="1347756"/>
            <a:ext cx="53726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sz="2500" b="1" dirty="0">
                <a:solidFill>
                  <a:srgbClr val="1E3664"/>
                </a:solidFill>
                <a:latin typeface="Century Gothic" panose="020B0502020202020204" pitchFamily="34" charset="0"/>
              </a:rPr>
              <a:t>Verificar se a unidade já existe no Google</a:t>
            </a:r>
            <a:br>
              <a:rPr lang="pt-BR" sz="2000" b="1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endParaRPr lang="pt-BR" sz="2000" b="1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  <a:t>Antes de criar uma nova ficha:</a:t>
            </a:r>
            <a:br>
              <a:rPr lang="pt-BR" sz="1400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endParaRPr lang="pt-BR" sz="14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Pesquise no Google e no Google Maps pelo nome da unidade;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Caso exista, reivindique a empresa;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Caso não exista, prossiga com a criação.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C072521E-4678-DA3E-8891-5D359BB915AA}"/>
              </a:ext>
            </a:extLst>
          </p:cNvPr>
          <p:cNvSpPr txBox="1"/>
          <p:nvPr/>
        </p:nvSpPr>
        <p:spPr>
          <a:xfrm>
            <a:off x="359172" y="4137740"/>
            <a:ext cx="530863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b="1" dirty="0">
                <a:solidFill>
                  <a:srgbClr val="1E3664"/>
                </a:solidFill>
                <a:latin typeface="Century Gothic" panose="020B0502020202020204" pitchFamily="34" charset="0"/>
              </a:rPr>
              <a:t>Conta de acesso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A criação do perfil deve ser solicitada ao grupo de marketing da franqueadora ou realizada por meio de um Gmail da loja;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Evitar, em qualquer hipótese, o uso de contas pessoais;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O e-mail utilizado deve permanecer ativo e acessível para futuras auditorias e suporte.</a:t>
            </a:r>
          </a:p>
        </p:txBody>
      </p:sp>
      <p:pic>
        <p:nvPicPr>
          <p:cNvPr id="2052" name="Picture 4" descr="Interface gráfica do usuário, Texto, Aplicativo, Email">
            <a:extLst>
              <a:ext uri="{FF2B5EF4-FFF2-40B4-BE49-F238E27FC236}">
                <a16:creationId xmlns:a16="http://schemas.microsoft.com/office/drawing/2014/main" id="{EA83E5B7-8E28-9232-62B9-25F2EF48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4" y="2016400"/>
            <a:ext cx="5529197" cy="30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EA9BB15-AA7A-EED7-476D-2291E3AE81C8}"/>
              </a:ext>
            </a:extLst>
          </p:cNvPr>
          <p:cNvSpPr/>
          <p:nvPr/>
        </p:nvSpPr>
        <p:spPr>
          <a:xfrm>
            <a:off x="6154992" y="3871781"/>
            <a:ext cx="5260260" cy="4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6AA8050-3418-E86D-3A4F-F7E0E66C4EF1}"/>
              </a:ext>
            </a:extLst>
          </p:cNvPr>
          <p:cNvCxnSpPr/>
          <p:nvPr/>
        </p:nvCxnSpPr>
        <p:spPr>
          <a:xfrm flipH="1">
            <a:off x="9409472" y="4729316"/>
            <a:ext cx="825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07102D4-96D3-E699-3CFB-E94BBE25A6E6}"/>
              </a:ext>
            </a:extLst>
          </p:cNvPr>
          <p:cNvCxnSpPr/>
          <p:nvPr/>
        </p:nvCxnSpPr>
        <p:spPr>
          <a:xfrm flipH="1">
            <a:off x="8029673" y="3662516"/>
            <a:ext cx="825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3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B08B-6E47-D763-595A-0D8424154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4C5D0DD-B97D-7C4F-C511-C5B4AC3B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0DAD5974-6E9B-577F-4A5F-BB709375F6E7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Nome da Empresa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80FA6CA-5DE5-A363-AC89-B8F565C9A2D3}"/>
              </a:ext>
            </a:extLst>
          </p:cNvPr>
          <p:cNvSpPr/>
          <p:nvPr/>
        </p:nvSpPr>
        <p:spPr>
          <a:xfrm>
            <a:off x="6154992" y="3871781"/>
            <a:ext cx="5260260" cy="4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318FBBE8-1D21-7558-6F47-6498EBF62246}"/>
              </a:ext>
            </a:extLst>
          </p:cNvPr>
          <p:cNvSpPr txBox="1"/>
          <p:nvPr/>
        </p:nvSpPr>
        <p:spPr>
          <a:xfrm>
            <a:off x="541068" y="2061214"/>
            <a:ext cx="4837176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Exemplos</a:t>
            </a:r>
            <a:r>
              <a:rPr lang="en-US" b="1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Corretos</a:t>
            </a:r>
            <a:r>
              <a:rPr lang="en-US" b="1" dirty="0">
                <a:solidFill>
                  <a:srgbClr val="1E3664"/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Motos –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Surubim</a:t>
            </a: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/PE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Motos – Caruaru/PE</a:t>
            </a:r>
            <a:b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Não</a:t>
            </a:r>
            <a:r>
              <a:rPr lang="en-US" b="1" dirty="0">
                <a:solidFill>
                  <a:srgbClr val="1E3664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permitido</a:t>
            </a:r>
            <a:r>
              <a:rPr lang="en-US" b="1" dirty="0">
                <a:solidFill>
                  <a:srgbClr val="1E3664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Surubim</a:t>
            </a:r>
            <a:endParaRPr lang="en-US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MOTOS RECIFE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Motos </a:t>
            </a:r>
            <a:r>
              <a:rPr lang="en-US" dirty="0" err="1">
                <a:solidFill>
                  <a:srgbClr val="1E3664"/>
                </a:solidFill>
                <a:latin typeface="Century Gothic" panose="020B0502020202020204" pitchFamily="34" charset="0"/>
              </a:rPr>
              <a:t>Promoções</a:t>
            </a:r>
            <a:endParaRPr lang="en-US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3664"/>
                </a:solidFill>
                <a:latin typeface="Century Gothic" panose="020B0502020202020204" pitchFamily="34" charset="0"/>
              </a:rPr>
              <a:t>Avelloz Motos + slogan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6" name="Picture 4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E6E6FA0-5B07-4BB4-EB9E-AF72959B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74" y="1074954"/>
            <a:ext cx="45339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02AC3CB-CA04-44D9-5074-28FE7D0D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176" y="2371843"/>
            <a:ext cx="6385697" cy="252537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C85A379-7575-7045-1549-BF777AFFDF79}"/>
              </a:ext>
            </a:extLst>
          </p:cNvPr>
          <p:cNvSpPr/>
          <p:nvPr/>
        </p:nvSpPr>
        <p:spPr>
          <a:xfrm>
            <a:off x="4773168" y="4818888"/>
            <a:ext cx="228600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0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31A5A-4AA4-6395-4B7F-45D18484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C73C3F-E812-4914-4BE0-35B4FD270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6" name="Rectangle: Rounded Corners 46">
            <a:extLst>
              <a:ext uri="{FF2B5EF4-FFF2-40B4-BE49-F238E27FC236}">
                <a16:creationId xmlns:a16="http://schemas.microsoft.com/office/drawing/2014/main" id="{ADA665A6-9D92-A860-EA7C-5F6C9C2DE358}"/>
              </a:ext>
            </a:extLst>
          </p:cNvPr>
          <p:cNvSpPr/>
          <p:nvPr/>
        </p:nvSpPr>
        <p:spPr>
          <a:xfrm>
            <a:off x="8208331" y="1982844"/>
            <a:ext cx="3390512" cy="3192002"/>
          </a:xfrm>
          <a:prstGeom prst="roundRect">
            <a:avLst>
              <a:gd name="adj" fmla="val 3142"/>
            </a:avLst>
          </a:prstGeom>
          <a:noFill/>
          <a:ln w="6350">
            <a:solidFill>
              <a:srgbClr val="FF5F05"/>
            </a:solidFill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ECC0F1-6B58-6E12-6605-A11F3792901B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Padrões de Cadastramento</a:t>
            </a:r>
          </a:p>
        </p:txBody>
      </p:sp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F4C7D708-C257-2C04-5CBF-DD5DA4C31893}"/>
              </a:ext>
            </a:extLst>
          </p:cNvPr>
          <p:cNvSpPr/>
          <p:nvPr/>
        </p:nvSpPr>
        <p:spPr>
          <a:xfrm>
            <a:off x="508245" y="1982845"/>
            <a:ext cx="3308900" cy="3192001"/>
          </a:xfrm>
          <a:prstGeom prst="roundRect">
            <a:avLst>
              <a:gd name="adj" fmla="val 3142"/>
            </a:avLst>
          </a:prstGeom>
          <a:solidFill>
            <a:schemeClr val="bg1"/>
          </a:solidFill>
          <a:ln w="6350">
            <a:solidFill>
              <a:srgbClr val="FF5F05"/>
            </a:solidFill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A8762631-C937-5B0D-2E4D-F964093B2B67}"/>
              </a:ext>
            </a:extLst>
          </p:cNvPr>
          <p:cNvSpPr/>
          <p:nvPr/>
        </p:nvSpPr>
        <p:spPr>
          <a:xfrm>
            <a:off x="4317482" y="1982844"/>
            <a:ext cx="3390512" cy="3192002"/>
          </a:xfrm>
          <a:prstGeom prst="roundRect">
            <a:avLst>
              <a:gd name="adj" fmla="val 3142"/>
            </a:avLst>
          </a:prstGeom>
          <a:solidFill>
            <a:srgbClr val="FF5F05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>
              <a:latin typeface="Margem" panose="02010503040201020203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7CE31B-C2B6-1CE5-4015-3A6FF1A9D9E4}"/>
              </a:ext>
            </a:extLst>
          </p:cNvPr>
          <p:cNvSpPr txBox="1"/>
          <p:nvPr/>
        </p:nvSpPr>
        <p:spPr>
          <a:xfrm>
            <a:off x="4632590" y="2522145"/>
            <a:ext cx="2760296" cy="21133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ts val="1650"/>
              </a:lnSpc>
            </a:pP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Endereço físico</a:t>
            </a: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​</a:t>
            </a:r>
            <a:endParaRPr lang="pt-BR" sz="1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lnSpc>
                <a:spcPts val="1650"/>
              </a:lnSpc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Deve ser idêntico ao CNPJ.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lnSpc>
                <a:spcPts val="1650"/>
              </a:lnSpc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Não utilize complementos desnecessários;​</a:t>
            </a:r>
            <a:b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​</a:t>
            </a:r>
            <a:endParaRPr lang="pt-BR" sz="1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lnSpc>
                <a:spcPts val="1650"/>
              </a:lnSpc>
            </a:pP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Exemplo correto:</a:t>
            </a: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​</a:t>
            </a:r>
            <a:endParaRPr lang="pt-BR" sz="1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lnSpc>
                <a:spcPts val="1650"/>
              </a:lnSpc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Rua Exemplo, 123 – Centro, Surubim – PE</a:t>
            </a:r>
            <a:endParaRPr lang="en-US" sz="1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7B9BD1-0AAF-F746-F0F5-EA46C858BAD4}"/>
              </a:ext>
            </a:extLst>
          </p:cNvPr>
          <p:cNvSpPr txBox="1"/>
          <p:nvPr/>
        </p:nvSpPr>
        <p:spPr>
          <a:xfrm>
            <a:off x="836640" y="2253425"/>
            <a:ext cx="239050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 dirty="0">
                <a:solidFill>
                  <a:srgbClr val="1E3664"/>
                </a:solidFill>
                <a:latin typeface="Century Gothic" panose="020B0502020202020204" pitchFamily="34" charset="0"/>
              </a:rPr>
              <a:t>Categoria principal (obrigatória)</a:t>
            </a:r>
            <a:br>
              <a:rPr lang="pt-BR" sz="1200" b="1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Concessionária de motocicletas</a:t>
            </a:r>
          </a:p>
          <a:p>
            <a:br>
              <a:rPr lang="pt-BR" sz="1200" b="1" dirty="0">
                <a:solidFill>
                  <a:srgbClr val="1E3664"/>
                </a:solidFill>
                <a:latin typeface="Century Gothic" panose="020B0502020202020204" pitchFamily="34" charset="0"/>
              </a:rPr>
            </a:br>
            <a:r>
              <a:rPr lang="pt-BR" sz="1200" b="1" dirty="0">
                <a:solidFill>
                  <a:srgbClr val="1E3664"/>
                </a:solidFill>
                <a:latin typeface="Century Gothic" panose="020B0502020202020204" pitchFamily="34" charset="0"/>
              </a:rPr>
              <a:t>Categorias secundárias </a:t>
            </a:r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r>
              <a:rPr lang="pt-BR" sz="1200" b="1" dirty="0">
                <a:solidFill>
                  <a:srgbClr val="1E3664"/>
                </a:solidFill>
                <a:latin typeface="Century Gothic" panose="020B0502020202020204" pitchFamily="34" charset="0"/>
              </a:rPr>
              <a:t>(se aplicável)</a:t>
            </a:r>
          </a:p>
          <a:p>
            <a:endParaRPr lang="pt-BR" sz="12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Loja de motocicletas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Oficina de motocicletas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Loja de peças para motocicletas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C58150-43A1-D01D-8567-42741110421E}"/>
              </a:ext>
            </a:extLst>
          </p:cNvPr>
          <p:cNvSpPr txBox="1"/>
          <p:nvPr/>
        </p:nvSpPr>
        <p:spPr>
          <a:xfrm>
            <a:off x="8419998" y="2415937"/>
            <a:ext cx="3475424" cy="247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650"/>
              </a:lnSpc>
              <a:buNone/>
            </a:pPr>
            <a:r>
              <a:rPr lang="pt-BR" sz="14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Preferencialmente WhatsApp comercial da unidade;</a:t>
            </a: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</a:b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4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O número deve:</a:t>
            </a: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Estar ativo;</a:t>
            </a:r>
            <a:r>
              <a:rPr lang="en-US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Ser exclusivo da loja;</a:t>
            </a:r>
            <a:r>
              <a:rPr lang="en-US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Estar presente também em redes sociais e site.</a:t>
            </a: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</a:b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4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Formato recomendado:</a:t>
            </a:r>
            <a:r>
              <a:rPr lang="pt-BR" sz="14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4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(DDD) 00000-0000</a:t>
            </a:r>
            <a:endParaRPr lang="en-US" sz="1400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56111917-5E3C-521F-9295-13C62417D9CA}"/>
              </a:ext>
            </a:extLst>
          </p:cNvPr>
          <p:cNvSpPr txBox="1">
            <a:spLocks/>
          </p:cNvSpPr>
          <p:nvPr/>
        </p:nvSpPr>
        <p:spPr>
          <a:xfrm>
            <a:off x="467739" y="148227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Categoria</a:t>
            </a:r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0989317D-04DF-6F7E-0CCF-AC62E68B3E4C}"/>
              </a:ext>
            </a:extLst>
          </p:cNvPr>
          <p:cNvSpPr txBox="1">
            <a:spLocks/>
          </p:cNvSpPr>
          <p:nvPr/>
        </p:nvSpPr>
        <p:spPr>
          <a:xfrm>
            <a:off x="4215603" y="151149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Endereço</a:t>
            </a:r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9" name="Espaço Reservado para Texto 9">
            <a:extLst>
              <a:ext uri="{FF2B5EF4-FFF2-40B4-BE49-F238E27FC236}">
                <a16:creationId xmlns:a16="http://schemas.microsoft.com/office/drawing/2014/main" id="{476FA80C-DD70-3DFF-A935-F0FA64B558F9}"/>
              </a:ext>
            </a:extLst>
          </p:cNvPr>
          <p:cNvSpPr txBox="1">
            <a:spLocks/>
          </p:cNvSpPr>
          <p:nvPr/>
        </p:nvSpPr>
        <p:spPr>
          <a:xfrm>
            <a:off x="8124686" y="1511493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</a:rPr>
              <a:t>Contato</a:t>
            </a:r>
            <a:r>
              <a:rPr lang="pt-BR" sz="3600" dirty="0">
                <a:solidFill>
                  <a:srgbClr val="ED6B24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CC0F3EE-10DC-5687-EEB5-21CE0C38A47F}"/>
              </a:ext>
            </a:extLst>
          </p:cNvPr>
          <p:cNvSpPr txBox="1"/>
          <p:nvPr/>
        </p:nvSpPr>
        <p:spPr>
          <a:xfrm>
            <a:off x="508245" y="5603300"/>
            <a:ext cx="7316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1E3664"/>
                </a:solidFill>
                <a:latin typeface="Century Gothic" panose="020B0502020202020204" pitchFamily="34" charset="0"/>
              </a:rPr>
              <a:t>O telefone e o endereço cadastrados no Google Business Profile são os principais canais de contato com o cliente. Por isso, é essencial manter o número sempre ativo, em uso regular e sem restrições da operadora, além de garantir que o endereço esteja correto e atualizado. Informações desatualizadas podem gerar perda de oportunidades, prejudicar a credibilidade da loja e impactar negativamente a visibilidade nas buscas locais</a:t>
            </a:r>
          </a:p>
        </p:txBody>
      </p:sp>
    </p:spTree>
    <p:extLst>
      <p:ext uri="{BB962C8B-B14F-4D97-AF65-F5344CB8AC3E}">
        <p14:creationId xmlns:p14="http://schemas.microsoft.com/office/powerpoint/2010/main" val="133881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636E-3201-386B-955C-3EA7D94D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4D7EB32-4E82-D18D-8837-F0C400F5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8811BEC0-BD7D-EE66-4E69-EBC72318925A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Horário de Funcionamento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ED26F8-382B-668F-122D-E384657488B6}"/>
              </a:ext>
            </a:extLst>
          </p:cNvPr>
          <p:cNvSpPr txBox="1"/>
          <p:nvPr/>
        </p:nvSpPr>
        <p:spPr>
          <a:xfrm>
            <a:off x="501445" y="1827769"/>
            <a:ext cx="6174658" cy="137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650"/>
              </a:lnSpc>
              <a:buNone/>
            </a:pPr>
            <a:r>
              <a:rPr lang="pt-BR" sz="1800" b="1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Padrão sugerido (ajustar se necessário):</a:t>
            </a:r>
            <a:r>
              <a:rPr lang="pt-BR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pt-BR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</a:br>
            <a:r>
              <a:rPr lang="pt-BR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pt-BR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Segunda a sexta: 08h às 18h</a:t>
            </a:r>
            <a:r>
              <a:rPr lang="en-US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Sábado: 08h às 12h</a:t>
            </a:r>
            <a:r>
              <a:rPr lang="en-US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650"/>
              </a:lnSpc>
              <a:buNone/>
            </a:pPr>
            <a:r>
              <a:rPr lang="pt-BR" sz="1800" b="0" i="0" u="none" strike="noStrike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Domingo: Fechado</a:t>
            </a:r>
            <a:r>
              <a:rPr lang="en-US" sz="1800" b="0" i="0" dirty="0">
                <a:solidFill>
                  <a:srgbClr val="1E3664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1E3664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lnSpc>
                <a:spcPts val="1500"/>
              </a:lnSpc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33FB12-AA6C-FC3E-67A2-E83FBCEF0D8A}"/>
              </a:ext>
            </a:extLst>
          </p:cNvPr>
          <p:cNvSpPr txBox="1"/>
          <p:nvPr/>
        </p:nvSpPr>
        <p:spPr>
          <a:xfrm>
            <a:off x="617609" y="4385063"/>
            <a:ext cx="4004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Atualizar feriados e horários especiais sempre que necessário</a:t>
            </a:r>
          </a:p>
        </p:txBody>
      </p:sp>
      <p:pic>
        <p:nvPicPr>
          <p:cNvPr id="11" name="Imagem 10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8B0198D-FB04-B366-4C47-813C0F38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287"/>
          <a:stretch>
            <a:fillRect/>
          </a:stretch>
        </p:blipFill>
        <p:spPr>
          <a:xfrm>
            <a:off x="6096000" y="2214630"/>
            <a:ext cx="2178433" cy="2750415"/>
          </a:xfrm>
          <a:prstGeom prst="rect">
            <a:avLst/>
          </a:prstGeom>
        </p:spPr>
      </p:pic>
      <p:pic>
        <p:nvPicPr>
          <p:cNvPr id="12" name="Imagem 1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19FD186-FF91-4588-24AE-30164077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50"/>
          <a:stretch>
            <a:fillRect/>
          </a:stretch>
        </p:blipFill>
        <p:spPr>
          <a:xfrm>
            <a:off x="8764393" y="2156710"/>
            <a:ext cx="1967340" cy="28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99368-F116-426E-B686-EFFBECE3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05E4C96-9DCD-233D-1CFE-D1C53479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AE788BCA-C506-DE0C-FB14-5B4F0DCAFF86}"/>
              </a:ext>
            </a:extLst>
          </p:cNvPr>
          <p:cNvSpPr txBox="1">
            <a:spLocks/>
          </p:cNvSpPr>
          <p:nvPr/>
        </p:nvSpPr>
        <p:spPr>
          <a:xfrm>
            <a:off x="342275" y="249160"/>
            <a:ext cx="7199149" cy="682012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ED6B24"/>
                </a:solidFill>
              </a:rPr>
              <a:t>Descrição da empresa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F0D64EDB-9B60-60FC-C644-027C414639E5}"/>
              </a:ext>
            </a:extLst>
          </p:cNvPr>
          <p:cNvSpPr txBox="1"/>
          <p:nvPr/>
        </p:nvSpPr>
        <p:spPr>
          <a:xfrm>
            <a:off x="7220690" y="2872209"/>
            <a:ext cx="3570631" cy="1113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Não é permitido: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Criar textos próprios;</a:t>
            </a:r>
          </a:p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Inserir promoções;</a:t>
            </a:r>
          </a:p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Utilizar emojis ou linguagem informal.</a:t>
            </a: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2357D702-A0D6-88D9-98D7-287515254847}"/>
              </a:ext>
            </a:extLst>
          </p:cNvPr>
          <p:cNvSpPr txBox="1"/>
          <p:nvPr/>
        </p:nvSpPr>
        <p:spPr>
          <a:xfrm>
            <a:off x="431201" y="1543936"/>
            <a:ext cx="6040666" cy="1702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664"/>
                </a:solidFill>
                <a:latin typeface="Century Gothic" panose="020B0502020202020204" pitchFamily="34" charset="0"/>
              </a:rPr>
              <a:t>Somos a sua concessionária autorizada da Avelloz </a:t>
            </a:r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Motos em (incluir nome da cidade).  Aqui em nossa loja você encontra atendimento especializado, modelos modernos com garantia de qualidade e segurança, além de condições facilitadas pra você sair de moto nova.</a:t>
            </a:r>
          </a:p>
          <a:p>
            <a:endParaRPr lang="pt-BR" sz="16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Visite nossa unidade e conheça de perto os modelos de Motos Avelloz. Aqui, mobilidade e confiança andam juntas. </a:t>
            </a:r>
          </a:p>
          <a:p>
            <a:endParaRPr lang="pt-BR" sz="1600" dirty="0">
              <a:solidFill>
                <a:srgbClr val="1E3664"/>
              </a:solidFill>
              <a:latin typeface="Century Gothic" panose="020B0502020202020204" pitchFamily="34" charset="0"/>
            </a:endParaRPr>
          </a:p>
          <a:p>
            <a:r>
              <a:rPr lang="pt-BR" sz="1600" dirty="0">
                <a:solidFill>
                  <a:srgbClr val="1E3664"/>
                </a:solidFill>
                <a:latin typeface="Century Gothic" panose="020B0502020202020204" pitchFamily="34" charset="0"/>
              </a:rPr>
              <a:t>Sobre a Avelloz: A Avelloz Motos, nasceu em 2008 com o objetivo de oferecer ao público uma solução de mobilidade. Importando motocicletas desenvolvidas para atender as necessidades do público brasileiro, a Avelloz já comercializou mais de 70.000 unidades e conta com mais de 400 pontos de venda credenciados. Nossos veículos são homologados pelo DENATRAN, IBAMA e todos os demais órgãos reguladores nacionais</a:t>
            </a:r>
            <a:endParaRPr lang="en-US" sz="1600" dirty="0">
              <a:solidFill>
                <a:srgbClr val="1E36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2BD0D03-C641-69BD-548C-1B84D9F566E6}"/>
              </a:ext>
            </a:extLst>
          </p:cNvPr>
          <p:cNvSpPr/>
          <p:nvPr/>
        </p:nvSpPr>
        <p:spPr>
          <a:xfrm>
            <a:off x="7119380" y="2846480"/>
            <a:ext cx="3671941" cy="15450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073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BCD21D029C9A4BB21C8A3CD0B3B649" ma:contentTypeVersion="13" ma:contentTypeDescription="Crie um novo documento." ma:contentTypeScope="" ma:versionID="4dddc023de42d04ce590c7247ae3d176">
  <xsd:schema xmlns:xsd="http://www.w3.org/2001/XMLSchema" xmlns:xs="http://www.w3.org/2001/XMLSchema" xmlns:p="http://schemas.microsoft.com/office/2006/metadata/properties" xmlns:ns2="37ab5fc9-5de4-42a0-80b6-8112409887a9" xmlns:ns3="d3ffe696-3a72-4f42-98ad-e3a9bc10b83e" targetNamespace="http://schemas.microsoft.com/office/2006/metadata/properties" ma:root="true" ma:fieldsID="75a5724e8bf22937af423156ed88c3c5" ns2:_="" ns3:_="">
    <xsd:import namespace="37ab5fc9-5de4-42a0-80b6-8112409887a9"/>
    <xsd:import namespace="d3ffe696-3a72-4f42-98ad-e3a9bc10b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b5fc9-5de4-42a0-80b6-81124098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ac0ce1e0-32fb-499d-9a13-0afe0f3ad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fe696-3a72-4f42-98ad-e3a9bc10b8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afa68-1362-4afd-8db6-5047f36ae168}" ma:internalName="TaxCatchAll" ma:showField="CatchAllData" ma:web="d3ffe696-3a72-4f42-98ad-e3a9bc10b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ab5fc9-5de4-42a0-80b6-8112409887a9">
      <Terms xmlns="http://schemas.microsoft.com/office/infopath/2007/PartnerControls"/>
    </lcf76f155ced4ddcb4097134ff3c332f>
    <TaxCatchAll xmlns="d3ffe696-3a72-4f42-98ad-e3a9bc10b83e" xsi:nil="true"/>
  </documentManagement>
</p:properties>
</file>

<file path=customXml/itemProps1.xml><?xml version="1.0" encoding="utf-8"?>
<ds:datastoreItem xmlns:ds="http://schemas.openxmlformats.org/officeDocument/2006/customXml" ds:itemID="{076F6FA5-84FF-47CB-8C58-272B4BA5AB49}"/>
</file>

<file path=customXml/itemProps2.xml><?xml version="1.0" encoding="utf-8"?>
<ds:datastoreItem xmlns:ds="http://schemas.openxmlformats.org/officeDocument/2006/customXml" ds:itemID="{45317CF8-B4B5-46F1-8F42-926BDE20FBD4}"/>
</file>

<file path=customXml/itemProps3.xml><?xml version="1.0" encoding="utf-8"?>
<ds:datastoreItem xmlns:ds="http://schemas.openxmlformats.org/officeDocument/2006/customXml" ds:itemID="{54E74807-75F1-4E2F-B92D-93FC55820D2E}"/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1126</Words>
  <Application>Microsoft Office PowerPoint</Application>
  <PresentationFormat>Widescreen</PresentationFormat>
  <Paragraphs>188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Century Gothic</vt:lpstr>
      <vt:lpstr>Margem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 Henrique</dc:creator>
  <cp:lastModifiedBy>Gabriel Henrique</cp:lastModifiedBy>
  <cp:revision>12</cp:revision>
  <dcterms:created xsi:type="dcterms:W3CDTF">2026-02-18T17:33:00Z</dcterms:created>
  <dcterms:modified xsi:type="dcterms:W3CDTF">2026-03-03T13:40:36Z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0x01010040BCD21D029C9A4BB21C8A3CD0B3B649</vt:lpwstr>
  </property>
</Properties>
</file>